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292840" y="182376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292840" y="182376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9072720" cy="400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292840" y="182376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292840" y="182376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9072720" cy="400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292840" y="182376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292840" y="182376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9072720" cy="400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2292840" y="182376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2292840" y="182376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9072720" cy="400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141480"/>
            <a:ext cx="9072720" cy="115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36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sldNum"/>
          </p:nvPr>
        </p:nvSpPr>
        <p:spPr>
          <a:xfrm>
            <a:off x="722772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6E498EF0-F908-49EE-8E5C-F8303F79C2CA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360" y="360"/>
            <a:ext cx="10079640" cy="7563960"/>
          </a:xfrm>
          <a:prstGeom prst="rect">
            <a:avLst/>
          </a:prstGeom>
          <a:ln>
            <a:noFill/>
          </a:ln>
        </p:spPr>
      </p:pic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9072720" cy="864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815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758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66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568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473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473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473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4730">
                <a:latin typeface="Arial"/>
              </a:rPr>
              <a:t>Seventh Outline Level</a:t>
            </a:r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dt"/>
          </p:nvPr>
        </p:nvSpPr>
        <p:spPr>
          <a:xfrm>
            <a:off x="504000" y="688608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ftr"/>
          </p:nvPr>
        </p:nvSpPr>
        <p:spPr>
          <a:xfrm>
            <a:off x="3447000" y="6886080"/>
            <a:ext cx="319536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17" name="PlaceHolder 5"/>
          <p:cNvSpPr>
            <a:spLocks noGrp="1"/>
          </p:cNvSpPr>
          <p:nvPr>
            <p:ph type="sldNum"/>
          </p:nvPr>
        </p:nvSpPr>
        <p:spPr>
          <a:xfrm>
            <a:off x="7227360" y="688608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2DAA881-3760-461D-BC45-97E713F05214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4000" y="203004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Stack VS Heap Allocation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700" strike="noStrike">
                <a:latin typeface="Arial"/>
              </a:rPr>
              <a:t>The secret theme is pancakes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352160" y="3447720"/>
            <a:ext cx="2762640" cy="38674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5486400" y="3931920"/>
            <a:ext cx="3474720" cy="234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6949800" y="6508080"/>
            <a:ext cx="1737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6949440" y="2210400"/>
            <a:ext cx="1737000" cy="99000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What is a stack?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Two main operations: push and pop</a:t>
            </a:r>
            <a:endParaRPr/>
          </a:p>
        </p:txBody>
      </p:sp>
      <p:pic>
        <p:nvPicPr>
          <p:cNvPr id="160" name="" descr=""/>
          <p:cNvPicPr/>
          <p:nvPr/>
        </p:nvPicPr>
        <p:blipFill>
          <a:blip r:embed="rId3"/>
          <a:stretch/>
        </p:blipFill>
        <p:spPr>
          <a:xfrm>
            <a:off x="2010240" y="6569640"/>
            <a:ext cx="1737000" cy="99000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4"/>
          <a:stretch/>
        </p:blipFill>
        <p:spPr>
          <a:xfrm>
            <a:off x="2010240" y="5760720"/>
            <a:ext cx="1737000" cy="9900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5"/>
          <a:stretch/>
        </p:blipFill>
        <p:spPr>
          <a:xfrm>
            <a:off x="2010240" y="4953240"/>
            <a:ext cx="1737000" cy="99000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6"/>
          <a:stretch/>
        </p:blipFill>
        <p:spPr>
          <a:xfrm>
            <a:off x="2010240" y="4130280"/>
            <a:ext cx="1737000" cy="99000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7"/>
          <a:stretch/>
        </p:blipFill>
        <p:spPr>
          <a:xfrm>
            <a:off x="2012040" y="2210400"/>
            <a:ext cx="1737000" cy="99000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8"/>
          <a:stretch/>
        </p:blipFill>
        <p:spPr>
          <a:xfrm rot="16200000">
            <a:off x="2335320" y="3439440"/>
            <a:ext cx="1010520" cy="34992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278720" y="685800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trike="noStrike">
                <a:latin typeface="Arial"/>
              </a:rPr>
              <a:t>Push</a:t>
            </a:r>
            <a:endParaRPr/>
          </a:p>
        </p:txBody>
      </p:sp>
      <p:sp>
        <p:nvSpPr>
          <p:cNvPr id="167" name="CustomShape 4"/>
          <p:cNvSpPr/>
          <p:nvPr/>
        </p:nvSpPr>
        <p:spPr>
          <a:xfrm>
            <a:off x="1278720" y="605448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trike="noStrike">
                <a:latin typeface="Arial"/>
              </a:rPr>
              <a:t>Push</a:t>
            </a:r>
            <a:endParaRPr/>
          </a:p>
        </p:txBody>
      </p:sp>
      <p:sp>
        <p:nvSpPr>
          <p:cNvPr id="168" name="CustomShape 5"/>
          <p:cNvSpPr/>
          <p:nvPr/>
        </p:nvSpPr>
        <p:spPr>
          <a:xfrm>
            <a:off x="1278720" y="523152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trike="noStrike">
                <a:latin typeface="Arial"/>
              </a:rPr>
              <a:t>Push</a:t>
            </a:r>
            <a:endParaRPr/>
          </a:p>
        </p:txBody>
      </p:sp>
      <p:sp>
        <p:nvSpPr>
          <p:cNvPr id="169" name="CustomShape 6"/>
          <p:cNvSpPr/>
          <p:nvPr/>
        </p:nvSpPr>
        <p:spPr>
          <a:xfrm>
            <a:off x="1278720" y="440856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trike="noStrike">
                <a:latin typeface="Arial"/>
              </a:rPr>
              <a:t>Push</a:t>
            </a:r>
            <a:endParaRPr/>
          </a:p>
        </p:txBody>
      </p:sp>
      <p:sp>
        <p:nvSpPr>
          <p:cNvPr id="170" name="CustomShape 7"/>
          <p:cNvSpPr/>
          <p:nvPr/>
        </p:nvSpPr>
        <p:spPr>
          <a:xfrm>
            <a:off x="1278720" y="248832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trike="noStrike">
                <a:latin typeface="Arial"/>
              </a:rPr>
              <a:t>Push</a:t>
            </a:r>
            <a:endParaRPr/>
          </a:p>
        </p:txBody>
      </p:sp>
      <p:sp>
        <p:nvSpPr>
          <p:cNvPr id="171" name="CustomShape 8"/>
          <p:cNvSpPr/>
          <p:nvPr/>
        </p:nvSpPr>
        <p:spPr>
          <a:xfrm>
            <a:off x="2467440" y="685800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latin typeface="Arial"/>
              </a:rPr>
              <a:t>1</a:t>
            </a:r>
            <a:endParaRPr/>
          </a:p>
        </p:txBody>
      </p:sp>
      <p:sp>
        <p:nvSpPr>
          <p:cNvPr id="172" name="CustomShape 9"/>
          <p:cNvSpPr/>
          <p:nvPr/>
        </p:nvSpPr>
        <p:spPr>
          <a:xfrm>
            <a:off x="2467440" y="603504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latin typeface="Arial"/>
              </a:rPr>
              <a:t>17</a:t>
            </a:r>
            <a:endParaRPr/>
          </a:p>
        </p:txBody>
      </p:sp>
      <p:sp>
        <p:nvSpPr>
          <p:cNvPr id="173" name="CustomShape 10"/>
          <p:cNvSpPr/>
          <p:nvPr/>
        </p:nvSpPr>
        <p:spPr>
          <a:xfrm>
            <a:off x="2467440" y="521208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latin typeface="Arial"/>
              </a:rPr>
              <a:t>14</a:t>
            </a:r>
            <a:endParaRPr/>
          </a:p>
        </p:txBody>
      </p:sp>
      <p:sp>
        <p:nvSpPr>
          <p:cNvPr id="174" name="CustomShape 11"/>
          <p:cNvSpPr/>
          <p:nvPr/>
        </p:nvSpPr>
        <p:spPr>
          <a:xfrm>
            <a:off x="2467440" y="440856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latin typeface="Arial"/>
              </a:rPr>
              <a:t>35</a:t>
            </a:r>
            <a:endParaRPr/>
          </a:p>
        </p:txBody>
      </p:sp>
      <p:sp>
        <p:nvSpPr>
          <p:cNvPr id="175" name="CustomShape 12"/>
          <p:cNvSpPr/>
          <p:nvPr/>
        </p:nvSpPr>
        <p:spPr>
          <a:xfrm>
            <a:off x="2467440" y="246888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latin typeface="Arial"/>
              </a:rPr>
              <a:t>5</a:t>
            </a:r>
            <a:endParaRPr/>
          </a:p>
        </p:txBody>
      </p:sp>
      <p:pic>
        <p:nvPicPr>
          <p:cNvPr id="176" name="" descr=""/>
          <p:cNvPicPr/>
          <p:nvPr/>
        </p:nvPicPr>
        <p:blipFill>
          <a:blip r:embed="rId9"/>
          <a:stretch/>
        </p:blipFill>
        <p:spPr>
          <a:xfrm>
            <a:off x="6949800" y="5708520"/>
            <a:ext cx="1737000" cy="99000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10"/>
          <a:stretch/>
        </p:blipFill>
        <p:spPr>
          <a:xfrm>
            <a:off x="6949800" y="4901040"/>
            <a:ext cx="1737000" cy="99000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11"/>
          <a:stretch/>
        </p:blipFill>
        <p:spPr>
          <a:xfrm>
            <a:off x="6949800" y="4078080"/>
            <a:ext cx="1737000" cy="99000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12"/>
          <a:stretch/>
        </p:blipFill>
        <p:spPr>
          <a:xfrm rot="16200000">
            <a:off x="7274880" y="3387240"/>
            <a:ext cx="1010520" cy="349920"/>
          </a:xfrm>
          <a:prstGeom prst="rect">
            <a:avLst/>
          </a:prstGeom>
          <a:ln>
            <a:noFill/>
          </a:ln>
        </p:spPr>
      </p:pic>
      <p:sp>
        <p:nvSpPr>
          <p:cNvPr id="180" name="CustomShape 13"/>
          <p:cNvSpPr/>
          <p:nvPr/>
        </p:nvSpPr>
        <p:spPr>
          <a:xfrm>
            <a:off x="5943960" y="6805800"/>
            <a:ext cx="822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trike="noStrike">
                <a:latin typeface="Arial"/>
              </a:rPr>
              <a:t>Pop 1</a:t>
            </a:r>
            <a:endParaRPr/>
          </a:p>
        </p:txBody>
      </p:sp>
      <p:sp>
        <p:nvSpPr>
          <p:cNvPr id="181" name="CustomShape 14"/>
          <p:cNvSpPr/>
          <p:nvPr/>
        </p:nvSpPr>
        <p:spPr>
          <a:xfrm>
            <a:off x="5943600" y="6002280"/>
            <a:ext cx="914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trike="noStrike">
                <a:latin typeface="Arial"/>
              </a:rPr>
              <a:t>Pop 17</a:t>
            </a:r>
            <a:endParaRPr/>
          </a:p>
        </p:txBody>
      </p:sp>
      <p:sp>
        <p:nvSpPr>
          <p:cNvPr id="182" name="CustomShape 15"/>
          <p:cNvSpPr/>
          <p:nvPr/>
        </p:nvSpPr>
        <p:spPr>
          <a:xfrm>
            <a:off x="5943600" y="5179320"/>
            <a:ext cx="914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trike="noStrike">
                <a:latin typeface="Arial"/>
              </a:rPr>
              <a:t>Pop 14</a:t>
            </a:r>
            <a:endParaRPr/>
          </a:p>
        </p:txBody>
      </p:sp>
      <p:sp>
        <p:nvSpPr>
          <p:cNvPr id="183" name="CustomShape 16"/>
          <p:cNvSpPr/>
          <p:nvPr/>
        </p:nvSpPr>
        <p:spPr>
          <a:xfrm>
            <a:off x="5943600" y="4356360"/>
            <a:ext cx="1005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trike="noStrike">
                <a:latin typeface="Arial"/>
              </a:rPr>
              <a:t>Pop 35</a:t>
            </a:r>
            <a:endParaRPr/>
          </a:p>
        </p:txBody>
      </p:sp>
      <p:sp>
        <p:nvSpPr>
          <p:cNvPr id="184" name="CustomShape 17"/>
          <p:cNvSpPr/>
          <p:nvPr/>
        </p:nvSpPr>
        <p:spPr>
          <a:xfrm>
            <a:off x="5943600" y="2436120"/>
            <a:ext cx="1005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trike="noStrike">
                <a:latin typeface="Arial"/>
              </a:rPr>
              <a:t>Pop 5</a:t>
            </a:r>
            <a:endParaRPr/>
          </a:p>
        </p:txBody>
      </p:sp>
      <p:sp>
        <p:nvSpPr>
          <p:cNvPr id="185" name="CustomShape 18"/>
          <p:cNvSpPr/>
          <p:nvPr/>
        </p:nvSpPr>
        <p:spPr>
          <a:xfrm>
            <a:off x="7407000" y="515988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9"/>
          <p:cNvSpPr/>
          <p:nvPr/>
        </p:nvSpPr>
        <p:spPr>
          <a:xfrm>
            <a:off x="7407000" y="4356360"/>
            <a:ext cx="731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13"/>
          <a:stretch/>
        </p:blipFill>
        <p:spPr>
          <a:xfrm rot="16200000">
            <a:off x="1554480" y="4480560"/>
            <a:ext cx="5120640" cy="91440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14"/>
          <a:stretch/>
        </p:blipFill>
        <p:spPr>
          <a:xfrm rot="16200000">
            <a:off x="2926080" y="4480560"/>
            <a:ext cx="5120640" cy="91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indefinite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freeze">
                      <p:stCondLst>
                        <p:cond delay="indefinite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freeze">
                      <p:stCondLst>
                        <p:cond delay="indefinite"/>
                      </p:stCondLst>
                      <p:childTnLst>
                        <p:par>
                          <p:cTn id="18" fill="freeze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freeze">
                      <p:stCondLst>
                        <p:cond delay="indefinite"/>
                      </p:stCondLst>
                      <p:childTnLst>
                        <p:par>
                          <p:cTn id="30" fill="freeze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822960" y="2305440"/>
            <a:ext cx="4209840" cy="272376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And what about a heap?</a:t>
            </a:r>
            <a:endParaRPr/>
          </a:p>
        </p:txBody>
      </p:sp>
      <p:sp>
        <p:nvSpPr>
          <p:cNvPr id="193" name="CustomShape 4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This thing?</a:t>
            </a:r>
            <a:endParaRPr/>
          </a:p>
        </p:txBody>
      </p:sp>
      <p:sp>
        <p:nvSpPr>
          <p:cNvPr id="194" name="CustomShape 5"/>
          <p:cNvSpPr/>
          <p:nvPr/>
        </p:nvSpPr>
        <p:spPr>
          <a:xfrm>
            <a:off x="640080" y="5034240"/>
            <a:ext cx="1828800" cy="100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1600" strike="noStrike">
                <a:latin typeface="Arial"/>
              </a:rPr>
              <a:t>From Wikipedia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3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Memory layout</a:t>
            </a:r>
            <a:endParaRPr/>
          </a:p>
        </p:txBody>
      </p:sp>
      <p:sp>
        <p:nvSpPr>
          <p:cNvPr id="198" name="CustomShape 4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Stack and heap grow in opposite directions</a:t>
            </a:r>
            <a:endParaRPr/>
          </a:p>
        </p:txBody>
      </p:sp>
      <p:sp>
        <p:nvSpPr>
          <p:cNvPr id="199" name="CustomShape 5"/>
          <p:cNvSpPr/>
          <p:nvPr/>
        </p:nvSpPr>
        <p:spPr>
          <a:xfrm>
            <a:off x="640080" y="5217120"/>
            <a:ext cx="5943600" cy="100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600" strike="noStrike">
                <a:latin typeface="Arial"/>
              </a:rPr>
              <a:t>From http://www.andrew.cmu.edu/course/15-440-s12/applications/ln/proccontext.jpg</a:t>
            </a:r>
            <a:endParaRPr/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3314880" y="2281320"/>
            <a:ext cx="3504960" cy="29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Why use the stack?</a:t>
            </a:r>
            <a:endParaRPr/>
          </a:p>
        </p:txBody>
      </p:sp>
      <p:sp>
        <p:nvSpPr>
          <p:cNvPr id="204" name="CustomShape 4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Slightly faster than the heap (usually)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Easy cleanup!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Functional languages only use the stack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Issues: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 strike="noStrike">
                <a:latin typeface="Arial"/>
              </a:rPr>
              <a:t>Stack overflow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 strike="noStrike">
                <a:latin typeface="Arial"/>
              </a:rPr>
              <a:t>Limiting scope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Why use the heap?</a:t>
            </a:r>
            <a:endParaRPr/>
          </a:p>
        </p:txBody>
      </p:sp>
      <p:sp>
        <p:nvSpPr>
          <p:cNvPr id="208" name="CustomShape 4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More flexible memory allocation and deallocation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 strike="noStrike">
                <a:latin typeface="Arial"/>
              </a:rPr>
              <a:t>With the stack, can only pop in LIFO manner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 strike="noStrike">
                <a:latin typeface="Arial"/>
              </a:rPr>
              <a:t>Heap allows deallocation from any point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Scope of variables is not a concern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Functional languages only use the stack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Issues: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 strike="noStrike">
                <a:latin typeface="Arial"/>
              </a:rPr>
              <a:t>Heap can run out of memory (same as stack)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 strike="noStrike">
                <a:latin typeface="Arial"/>
              </a:rPr>
              <a:t>Need to manually deallocate memory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 strike="noStrike">
                <a:latin typeface="Arial"/>
              </a:rPr>
              <a:t>Memory leaks are possible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3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Memory hierarchy</a:t>
            </a:r>
            <a:endParaRPr/>
          </a:p>
        </p:txBody>
      </p:sp>
      <p:sp>
        <p:nvSpPr>
          <p:cNvPr id="212" name="CustomShape 4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200" strike="noStrike">
                <a:latin typeface="Arial"/>
              </a:rPr>
              <a:t>Stack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latin typeface="Arial"/>
              </a:rPr>
              <a:t>Allocated memory is restricted to the scope it was created in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latin typeface="Arial"/>
              </a:rPr>
              <a:t>Automatically deleted when scope is exited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200" strike="noStrike">
                <a:latin typeface="Arial"/>
              </a:rPr>
              <a:t>Heap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latin typeface="Arial"/>
              </a:rPr>
              <a:t>Allocated memory is not contained in a scope, but rather referenced by a single pointer.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latin typeface="Arial"/>
              </a:rPr>
              <a:t>delete or delete[] must be called on the pointer to free the memory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latin typeface="Arial"/>
              </a:rPr>
              <a:t>The pointer itself may be (and probably will be) allocated on the stack, so stack rules apply for the pointer itself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latin typeface="Arial"/>
              </a:rPr>
              <a:t>If the scope is exited, the pointer is popped and the allocated memory can no longer be referenced, causing a memory leak</a:t>
            </a:r>
            <a:endParaRPr/>
          </a:p>
          <a:p>
            <a:pPr lvl="3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latin typeface="Arial"/>
              </a:rPr>
              <a:t>Caveat – if another pointer is set to also point to the memory, the data is recoverable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</a:rPr>
              <a:t>Safe heap-ing</a:t>
            </a:r>
            <a:endParaRPr/>
          </a:p>
        </p:txBody>
      </p:sp>
      <p:sp>
        <p:nvSpPr>
          <p:cNvPr id="216" name="CustomShape 4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For every use of the keyword 'new', delete or delete[] on the pointer must occur later on!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 strike="noStrike">
                <a:latin typeface="Arial"/>
              </a:rPr>
              <a:t>Otherwise, memory leaks occur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 strike="noStrike">
                <a:latin typeface="Arial"/>
              </a:rPr>
              <a:t>Leak-detection tools such as valgrind are very useful for ensuring your code is leak-free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 strike="noStrike">
                <a:latin typeface="Arial"/>
              </a:rPr>
              <a:t>Keep track of your pointers! Pointers created on the stack are popped of on function exit, so you lost any heap memory it was pointing to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3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4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2145600" y="2350440"/>
            <a:ext cx="5809680" cy="38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Application>LibreOffice/4.4.6.3$Linux_X86_64 LibreOffice_project/40m0$Build-3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2015-11-05T09:39:26Z</dcterms:created>
  <dc:language>en-US</dc:language>
  <dcterms:modified xsi:type="dcterms:W3CDTF">2016-03-23T13:53:22Z</dcterms:modified>
  <cp:revision>34</cp:revision>
</cp:coreProperties>
</file>